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4" r:id="rId9"/>
    <p:sldId id="262" r:id="rId10"/>
    <p:sldId id="263" r:id="rId11"/>
    <p:sldId id="266" r:id="rId12"/>
    <p:sldId id="268" r:id="rId13"/>
    <p:sldId id="267" r:id="rId14"/>
    <p:sldId id="269" r:id="rId15"/>
    <p:sldId id="271" r:id="rId16"/>
    <p:sldId id="272" r:id="rId17"/>
    <p:sldId id="273" r:id="rId18"/>
    <p:sldId id="274" r:id="rId19"/>
    <p:sldId id="285" r:id="rId20"/>
    <p:sldId id="275" r:id="rId21"/>
    <p:sldId id="276" r:id="rId22"/>
    <p:sldId id="277" r:id="rId23"/>
    <p:sldId id="281" r:id="rId24"/>
    <p:sldId id="278" r:id="rId25"/>
    <p:sldId id="279" r:id="rId26"/>
    <p:sldId id="291" r:id="rId27"/>
    <p:sldId id="286" r:id="rId28"/>
    <p:sldId id="287" r:id="rId29"/>
    <p:sldId id="289" r:id="rId30"/>
    <p:sldId id="288" r:id="rId31"/>
    <p:sldId id="280" r:id="rId32"/>
    <p:sldId id="284" r:id="rId33"/>
    <p:sldId id="283" r:id="rId34"/>
    <p:sldId id="282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8"/>
    <p:restoredTop sz="94698"/>
  </p:normalViewPr>
  <p:slideViewPr>
    <p:cSldViewPr snapToGrid="0" snapToObjects="1">
      <p:cViewPr varScale="1">
        <p:scale>
          <a:sx n="87" d="100"/>
          <a:sy n="87" d="100"/>
        </p:scale>
        <p:origin x="2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2ABA5-A941-CE4B-90A0-C0F734C8E149}" type="datetimeFigureOut">
              <a:rPr lang="en-US" smtClean="0"/>
              <a:t>5/17/18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2A402-1980-3B42-9868-824A5924A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07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2A402-1980-3B42-9868-824A5924AB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1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7867F-2D15-CB4D-B822-E77149D69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86BF2A-CFFA-4F4A-BE37-125AEC089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13E17-0CAD-C64C-933D-8A5EADC51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4059-9B4D-FD40-B34E-B147AC3D1FF4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B5157-7372-134C-A076-22D34167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C574F-FAED-014E-9118-52F49250C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BBF-AD09-F644-9116-0365E9C2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2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0333C-DE3E-BF4F-B900-9B619B4F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BA57F-BC40-B541-9E24-7EB8D4A67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3A86B-89BD-D04E-AA19-D2AD6E2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4059-9B4D-FD40-B34E-B147AC3D1FF4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EC3EB-A58D-504F-9E81-BB15FF89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B0DF-8341-5941-9D54-CA99758E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BBF-AD09-F644-9116-0365E9C2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8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49F15B-FF58-8C49-A595-3D954246B6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841BC0-CD58-764D-8A7D-987A79EE3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AB737-FF0C-F341-BDBA-A20BA4AE4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4059-9B4D-FD40-B34E-B147AC3D1FF4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ACB96-047F-9643-95FE-01F4227CE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2A5CC-50C3-EA49-9507-7DAF1EDAF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BBF-AD09-F644-9116-0365E9C2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A2D2F-1C58-904C-9A5A-63CD6D71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CF230-671E-574B-92B8-A04626AB1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FBC64-D47B-7241-BB26-F9481D29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4059-9B4D-FD40-B34E-B147AC3D1FF4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21BDC-125E-AA42-9A9F-C6412C1D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F0ACF-C473-394D-82E3-B672A791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BBF-AD09-F644-9116-0365E9C2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4661D-9EB5-9D44-A27A-BFCF55C6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BF2CF-8B9B-4D46-B843-A7FEE90F5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5A7BF-FA9A-3743-B702-BF3C251B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4059-9B4D-FD40-B34E-B147AC3D1FF4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8B24B-3F90-C44D-9057-56565E59C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11D56-ECB6-7646-8FF9-5E03784B5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BBF-AD09-F644-9116-0365E9C2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4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81293-C5DB-3840-B75B-3A33FDF0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0CABD-1BBC-4445-B473-126A207C4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E453B-9A54-3141-A763-C94BB890C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205EF-FC72-8B45-877A-F0570F19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4059-9B4D-FD40-B34E-B147AC3D1FF4}" type="datetimeFigureOut">
              <a:rPr lang="en-US" smtClean="0"/>
              <a:t>5/17/18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AA19D-5C33-BD43-BA90-1DE8D9BF5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6F00E-5D4C-2A44-87EF-22E273FBD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BBF-AD09-F644-9116-0365E9C2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3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49A7A-ED27-9F41-AB5D-9CF33A0C8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6764F-98DD-6245-B44D-87D62FB6B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55719-C41F-1742-A1CD-2CAB6175F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F54EC-65D6-C243-9F25-6C7755C916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AACC28-5B69-F24D-9884-49FC9DFF24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BBE42F-AD6C-424C-AE65-7023FD4B2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4059-9B4D-FD40-B34E-B147AC3D1FF4}" type="datetimeFigureOut">
              <a:rPr lang="en-US" smtClean="0"/>
              <a:t>5/17/18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CDA4EE-174B-6F49-8777-E4BEF5B0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BD1D45-DA64-4141-A262-3306093BC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BBF-AD09-F644-9116-0365E9C2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257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196CF-4FCA-5A40-B3C5-CA996FB2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49A08B-34B5-D843-8B2D-49579CA6F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4059-9B4D-FD40-B34E-B147AC3D1FF4}" type="datetimeFigureOut">
              <a:rPr lang="en-US" smtClean="0"/>
              <a:t>5/17/18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D8435F-0D72-B34F-91B1-F0B65EF1F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1FF82-F50C-4B49-815B-FD6E4EB70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BBF-AD09-F644-9116-0365E9C2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7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4272F-7D29-DB41-9341-CDE53746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4059-9B4D-FD40-B34E-B147AC3D1FF4}" type="datetimeFigureOut">
              <a:rPr lang="en-US" smtClean="0"/>
              <a:t>5/17/18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399738-1EB2-E745-8B5E-3428B9AD8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93D4C-8DE1-4343-85C0-0520FBB9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BBF-AD09-F644-9116-0365E9C2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13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EA4E7-8BA5-A443-B3A3-F910D73CA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4006-0B3A-0348-951B-604CB9B0F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D1F35-229D-634D-9ED9-9D49DEF91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B8000-FEE5-8248-B127-3AA48D085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4059-9B4D-FD40-B34E-B147AC3D1FF4}" type="datetimeFigureOut">
              <a:rPr lang="en-US" smtClean="0"/>
              <a:t>5/17/18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135DB-0792-1348-804E-24BDC0C10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5D94F-4978-4C42-9A04-E88A3BFA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BBF-AD09-F644-9116-0365E9C2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8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C5F88-1948-0145-BD8E-184B915C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CECC9-5A7B-C844-A725-1DA466D2D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C0C5CF-D363-D644-AF18-29E0D61BC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8322C-0C6A-5C42-979E-75274E691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4059-9B4D-FD40-B34E-B147AC3D1FF4}" type="datetimeFigureOut">
              <a:rPr lang="en-US" smtClean="0"/>
              <a:t>5/17/18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DE01-96F2-7B43-B200-747427A22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D14AD-EDBC-FD4A-AE10-6F49321B0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14BBF-AD09-F644-9116-0365E9C2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2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C4616F-DEEC-9646-AB3B-F786C683A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065D7-DEEF-9E4A-A905-190A9A276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14806-3180-914E-903A-55F15AE1A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14059-9B4D-FD40-B34E-B147AC3D1FF4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CC079-DDD6-DF4C-9FCF-0152F7803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CC640-B019-6F4D-B6F9-839A15695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14BBF-AD09-F644-9116-0365E9C26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5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resdb.com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berniehuth@Verizon.net" TargetMode="External"/><Relationship Id="rId2" Type="http://schemas.openxmlformats.org/officeDocument/2006/relationships/hyperlink" Target="mailto:Richard.walker6@hcahealthcare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wf4ac@tampabay.rr.co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berniehuth@Verizon.net" TargetMode="External"/><Relationship Id="rId2" Type="http://schemas.openxmlformats.org/officeDocument/2006/relationships/hyperlink" Target="mailto:Richard.walker6@hcahealthcare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wf4ac@tampabay.rr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0E189-CF47-1B4A-8F26-B60A51DA2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293" y="839559"/>
            <a:ext cx="9144000" cy="2387600"/>
          </a:xfrm>
        </p:spPr>
        <p:txBody>
          <a:bodyPr>
            <a:normAutofit/>
          </a:bodyPr>
          <a:lstStyle/>
          <a:p>
            <a:r>
              <a:rPr lang="en-US" sz="5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Brandon Amateur Radio Society</a:t>
            </a:r>
            <a:br>
              <a:rPr lang="en-US" sz="50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5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and</a:t>
            </a:r>
            <a:br>
              <a:rPr lang="en-US" sz="50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5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The Brandon Regional Hospital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AA010-B14D-5544-A804-4AAA9277B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270" y="3774583"/>
            <a:ext cx="4914575" cy="1655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BA3E1-394A-DB4B-9B7A-C9334D97D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855" y="3411292"/>
            <a:ext cx="3052587" cy="238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93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EOC and ARES/RACES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24AB-51A4-AA44-9A44-C8193EF90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030" y="1296707"/>
            <a:ext cx="10605940" cy="2002675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In Hillsborough County both ARES and RACES are combined under the authority of a combined </a:t>
            </a:r>
            <a:r>
              <a:rPr lang="en-US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Emergency Coordinator and RACES Officer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who is </a:t>
            </a:r>
            <a:r>
              <a:rPr lang="en-US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Jon Rubin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, KJ4NYD.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BFDD7-F39E-BF40-ACAC-4BD29DAC2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88023"/>
            <a:ext cx="5366993" cy="4025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15F92-45CF-DE43-A77D-E38FB4323705}"/>
              </a:ext>
            </a:extLst>
          </p:cNvPr>
          <p:cNvSpPr txBox="1"/>
          <p:nvPr/>
        </p:nvSpPr>
        <p:spPr>
          <a:xfrm>
            <a:off x="764749" y="2469821"/>
            <a:ext cx="5098723" cy="2803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Amateurs can register at </a:t>
            </a:r>
            <a:r>
              <a:rPr lang="en-US" sz="2800" b="1" i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  <a:hlinkClick r:id="rId3"/>
              </a:rPr>
              <a:t>http://aresdb.com</a:t>
            </a:r>
            <a:r>
              <a:rPr lang="en-US" sz="2800" b="1" i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en-US" sz="2800" b="1" i="1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userid</a:t>
            </a:r>
            <a:r>
              <a:rPr lang="en-US" sz="2800" b="1" i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/pass)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ARES/RACES has amateur radio equipment in </a:t>
            </a:r>
            <a:r>
              <a:rPr lang="en-US" sz="28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PSOC Room #206</a:t>
            </a: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 ARES/RACES sponsors: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EB825F-401E-4141-B707-43AB3A7960AF}"/>
              </a:ext>
            </a:extLst>
          </p:cNvPr>
          <p:cNvSpPr txBox="1"/>
          <p:nvPr/>
        </p:nvSpPr>
        <p:spPr>
          <a:xfrm>
            <a:off x="1379456" y="4658942"/>
            <a:ext cx="4600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Amateur Radio Licensing Classes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Skywarn Training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Monthly Simplex Net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”Get-to-Know-Your-Radio” night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Tampa MS Walk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MS Citrus Tour</a:t>
            </a:r>
          </a:p>
        </p:txBody>
      </p:sp>
    </p:spTree>
    <p:extLst>
      <p:ext uri="{BB962C8B-B14F-4D97-AF65-F5344CB8AC3E}">
        <p14:creationId xmlns:p14="http://schemas.microsoft.com/office/powerpoint/2010/main" val="1869066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EOC and ARES/RACES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24AB-51A4-AA44-9A44-C8193EF90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952"/>
            <a:ext cx="4470948" cy="2002675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ARES/RACES Operates with a </a:t>
            </a:r>
            <a:r>
              <a:rPr lang="en-US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Communications Plan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Identifies: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3CEC4E-1475-914C-8A32-B72BC1667A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23"/>
          <a:stretch/>
        </p:blipFill>
        <p:spPr>
          <a:xfrm>
            <a:off x="6390821" y="1543842"/>
            <a:ext cx="4607233" cy="4708677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FDDA15-134A-3547-9802-E27C01CE8092}"/>
              </a:ext>
            </a:extLst>
          </p:cNvPr>
          <p:cNvSpPr txBox="1"/>
          <p:nvPr/>
        </p:nvSpPr>
        <p:spPr>
          <a:xfrm>
            <a:off x="1677769" y="2656973"/>
            <a:ext cx="3954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2400" dirty="0"/>
              <a:t>Responsibilities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/>
              <a:t>Concept of Operation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/>
              <a:t>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E297A-D682-914C-941A-F5F4B891DE54}"/>
              </a:ext>
            </a:extLst>
          </p:cNvPr>
          <p:cNvSpPr txBox="1"/>
          <p:nvPr/>
        </p:nvSpPr>
        <p:spPr>
          <a:xfrm>
            <a:off x="838200" y="3805347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 ”Home Training” </a:t>
            </a:r>
            <a:r>
              <a:rPr lang="en-US" sz="2800" b="1" i="1" dirty="0"/>
              <a:t>Classes from FEMA </a:t>
            </a:r>
            <a:r>
              <a:rPr lang="en-US" sz="2800" dirty="0"/>
              <a:t>for Volunteers: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973BD-3F32-EE4D-9C94-88C7DDFAC623}"/>
              </a:ext>
            </a:extLst>
          </p:cNvPr>
          <p:cNvSpPr txBox="1"/>
          <p:nvPr/>
        </p:nvSpPr>
        <p:spPr>
          <a:xfrm>
            <a:off x="1677769" y="4717890"/>
            <a:ext cx="3746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2400" dirty="0"/>
              <a:t>IS-100.b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/>
              <a:t>IS-200.b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/>
              <a:t>IS-700.b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/>
              <a:t>IS-800.b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924848-594B-DC45-9D20-35C1F478085F}"/>
              </a:ext>
            </a:extLst>
          </p:cNvPr>
          <p:cNvSpPr txBox="1"/>
          <p:nvPr/>
        </p:nvSpPr>
        <p:spPr>
          <a:xfrm>
            <a:off x="1677768" y="6462569"/>
            <a:ext cx="9062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National Incident Management System (NIMS): https://training.fema.gov/nims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B96E97-3B18-E84A-9DB3-EDD240D16C81}"/>
              </a:ext>
            </a:extLst>
          </p:cNvPr>
          <p:cNvCxnSpPr/>
          <p:nvPr/>
        </p:nvCxnSpPr>
        <p:spPr>
          <a:xfrm flipH="1">
            <a:off x="9197163" y="4093535"/>
            <a:ext cx="113768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369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EOC and ARES/RACES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24AB-51A4-AA44-9A44-C8193EF90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93" y="1508518"/>
            <a:ext cx="4470948" cy="2002675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ARES/RACES Organization Chart includes several positions: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DE6473-D3E0-F744-AB0D-99AD6F4DB6DD}"/>
              </a:ext>
            </a:extLst>
          </p:cNvPr>
          <p:cNvSpPr txBox="1"/>
          <p:nvPr/>
        </p:nvSpPr>
        <p:spPr>
          <a:xfrm>
            <a:off x="852612" y="2727257"/>
            <a:ext cx="41395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2400" dirty="0"/>
              <a:t>Ass’t Emergency Coordinator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/>
              <a:t>Public Information Officer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/>
              <a:t>Administration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b="1" i="1" dirty="0"/>
              <a:t>Club Liaison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b="1" i="1" dirty="0"/>
              <a:t>Training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/>
              <a:t>Tampa Operations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/>
              <a:t>HF Operations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b="1" i="1" dirty="0"/>
              <a:t>Net Operations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843CD2-31F1-0347-A59F-1D8DEE0BB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86" y="2246814"/>
            <a:ext cx="6746207" cy="389237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0902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EOC and ARES/RACES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24AB-51A4-AA44-9A44-C8193EF90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44" y="1384951"/>
            <a:ext cx="4470948" cy="5201199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An important document is the </a:t>
            </a:r>
            <a:r>
              <a:rPr lang="en-US" sz="24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ICS-205, the INCIDENT RADIO COMMUNICATIONS PLAN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b="1" i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Coming soon – NEW plan</a:t>
            </a:r>
          </a:p>
          <a:p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It identifies the frequencies and anticipated assignments for various repeaters and channels.</a:t>
            </a:r>
          </a:p>
          <a:p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One very important repeater frequency is </a:t>
            </a:r>
            <a:r>
              <a:rPr lang="en-US" sz="24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147.105 + PL 146.2 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which is the Tampa Amateur Radio Club (TARC) repeater. </a:t>
            </a:r>
            <a:r>
              <a:rPr lang="en-US" sz="24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Have B/U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It is the Primary ARES/RACES frequency and would be the control station for the county Resource &amp; Logistics NET. </a:t>
            </a:r>
            <a:r>
              <a:rPr lang="en-US" sz="2400" b="1" i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New call: N4HCA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B04940-EE6D-4E4D-B92A-B0C16D4A7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148" y="1384952"/>
            <a:ext cx="6757724" cy="509098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rame 3">
            <a:extLst>
              <a:ext uri="{FF2B5EF4-FFF2-40B4-BE49-F238E27FC236}">
                <a16:creationId xmlns:a16="http://schemas.microsoft.com/office/drawing/2014/main" id="{9B712A24-63B7-F343-A509-0DD35CF0985E}"/>
              </a:ext>
            </a:extLst>
          </p:cNvPr>
          <p:cNvSpPr/>
          <p:nvPr/>
        </p:nvSpPr>
        <p:spPr>
          <a:xfrm>
            <a:off x="5570483" y="2259724"/>
            <a:ext cx="6285186" cy="388883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07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Concept of NET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170D7-A4D1-CF4C-8433-B1D9067EA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766" y="1184563"/>
            <a:ext cx="5332816" cy="5372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AE68D5-BE23-8542-A508-CF80E6E88A77}"/>
              </a:ext>
            </a:extLst>
          </p:cNvPr>
          <p:cNvSpPr txBox="1"/>
          <p:nvPr/>
        </p:nvSpPr>
        <p:spPr>
          <a:xfrm>
            <a:off x="706582" y="1384952"/>
            <a:ext cx="515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</a:t>
            </a:r>
            <a:r>
              <a:rPr lang="en-US" sz="2400" b="1" i="1" dirty="0">
                <a:solidFill>
                  <a:srgbClr val="FF0000"/>
                </a:solidFill>
              </a:rPr>
              <a:t>NEW</a:t>
            </a:r>
            <a:r>
              <a:rPr lang="en-US" dirty="0"/>
              <a:t> </a:t>
            </a:r>
            <a:r>
              <a:rPr lang="en-US" sz="2400" b="1" i="1" dirty="0"/>
              <a:t>County divided into 3 Sections 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A0A04-DE48-3E41-B1EC-3C3D19B99397}"/>
              </a:ext>
            </a:extLst>
          </p:cNvPr>
          <p:cNvSpPr txBox="1"/>
          <p:nvPr/>
        </p:nvSpPr>
        <p:spPr>
          <a:xfrm>
            <a:off x="1370283" y="2246727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dirty="0"/>
              <a:t>Net Control located at the Hanna “EOC.”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Tampa ARC will staff this location.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Will pass traffic to PSOC.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B1351-334D-B947-8AD8-067046654BD9}"/>
              </a:ext>
            </a:extLst>
          </p:cNvPr>
          <p:cNvSpPr txBox="1"/>
          <p:nvPr/>
        </p:nvSpPr>
        <p:spPr>
          <a:xfrm>
            <a:off x="1194955" y="1846617"/>
            <a:ext cx="351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North West County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F16D1-2EFF-2E42-8CD5-D51C82527587}"/>
              </a:ext>
            </a:extLst>
          </p:cNvPr>
          <p:cNvSpPr txBox="1"/>
          <p:nvPr/>
        </p:nvSpPr>
        <p:spPr>
          <a:xfrm>
            <a:off x="1194955" y="3170057"/>
            <a:ext cx="4251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South County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0DB9EE-2714-8249-9EDB-1DC2BF1068A2}"/>
              </a:ext>
            </a:extLst>
          </p:cNvPr>
          <p:cNvSpPr txBox="1"/>
          <p:nvPr/>
        </p:nvSpPr>
        <p:spPr>
          <a:xfrm>
            <a:off x="1370283" y="3528603"/>
            <a:ext cx="4634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dirty="0"/>
              <a:t>Net Control located at the Kings Point ARC in Sun City Center.</a:t>
            </a:r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Will pass traffic to PSOC.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A9FDFB-332B-4A4F-AA5E-DAD145AAA34D}"/>
              </a:ext>
            </a:extLst>
          </p:cNvPr>
          <p:cNvSpPr txBox="1"/>
          <p:nvPr/>
        </p:nvSpPr>
        <p:spPr>
          <a:xfrm>
            <a:off x="1194955" y="4483897"/>
            <a:ext cx="4999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North East County -BRH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B52206-52AF-3945-80CD-BBB57CCD7F9B}"/>
              </a:ext>
            </a:extLst>
          </p:cNvPr>
          <p:cNvSpPr txBox="1"/>
          <p:nvPr/>
        </p:nvSpPr>
        <p:spPr>
          <a:xfrm>
            <a:off x="1370283" y="4821661"/>
            <a:ext cx="480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dirty="0"/>
              <a:t>Net Control located at the PSOC.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50579D-0DC5-D748-BFCC-931EFFE0184C}"/>
              </a:ext>
            </a:extLst>
          </p:cNvPr>
          <p:cNvSpPr txBox="1"/>
          <p:nvPr/>
        </p:nvSpPr>
        <p:spPr>
          <a:xfrm>
            <a:off x="838200" y="5262959"/>
            <a:ext cx="6115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• </a:t>
            </a:r>
            <a:r>
              <a:rPr lang="en-US" sz="2400" b="1" i="1" dirty="0">
                <a:solidFill>
                  <a:srgbClr val="FF0000"/>
                </a:solidFill>
              </a:rPr>
              <a:t>NEW</a:t>
            </a:r>
            <a:r>
              <a:rPr lang="en-US" sz="2400" dirty="0"/>
              <a:t> </a:t>
            </a:r>
            <a:r>
              <a:rPr lang="en-US" sz="2400" b="1" i="1" dirty="0"/>
              <a:t>Separate ICS-205s </a:t>
            </a:r>
            <a:r>
              <a:rPr lang="en-US" sz="2400" dirty="0"/>
              <a:t>will be developed for each Section as well as an </a:t>
            </a:r>
            <a:r>
              <a:rPr lang="en-US" sz="2400" b="1" i="1" dirty="0"/>
              <a:t>overall ICS-205</a:t>
            </a:r>
            <a:r>
              <a:rPr lang="en-US" sz="2400" dirty="0"/>
              <a:t>.</a:t>
            </a:r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3F7746E6-34F2-8742-AE96-52702B76981F}"/>
              </a:ext>
            </a:extLst>
          </p:cNvPr>
          <p:cNvSpPr/>
          <p:nvPr/>
        </p:nvSpPr>
        <p:spPr>
          <a:xfrm>
            <a:off x="9127375" y="3528603"/>
            <a:ext cx="349134" cy="311877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88822E-19BE-8A41-BA62-4D6A19BF997B}"/>
              </a:ext>
            </a:extLst>
          </p:cNvPr>
          <p:cNvCxnSpPr/>
          <p:nvPr/>
        </p:nvCxnSpPr>
        <p:spPr>
          <a:xfrm>
            <a:off x="9005777" y="2052086"/>
            <a:ext cx="17437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61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Message Handling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1000897" y="1384952"/>
            <a:ext cx="10352903" cy="99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There are basically </a:t>
            </a:r>
            <a:r>
              <a:rPr lang="en-US" sz="2800" b="1" i="1" dirty="0"/>
              <a:t>two type of messages</a:t>
            </a:r>
            <a:r>
              <a:rPr lang="en-US" sz="2800" dirty="0"/>
              <a:t>: 1. Informal and 2. Formal.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Informal: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42AAE-58E3-9247-B8CE-BDEA40B2F14B}"/>
              </a:ext>
            </a:extLst>
          </p:cNvPr>
          <p:cNvSpPr txBox="1"/>
          <p:nvPr/>
        </p:nvSpPr>
        <p:spPr>
          <a:xfrm>
            <a:off x="1661650" y="2279486"/>
            <a:ext cx="9252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2000" b="1" i="1" dirty="0"/>
              <a:t>Simple inquiry </a:t>
            </a:r>
            <a:r>
              <a:rPr lang="en-US" sz="2000" dirty="0"/>
              <a:t>or report requiring only a brief exchange.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000" dirty="0"/>
              <a:t>Example: “Is commercial electric power currently available at the Brandon Hospital”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000" dirty="0"/>
              <a:t> Verbal Response: “Affirmative, there is commercial electric power available.”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86398F-FF1B-A04F-9E53-7A3BF6C17245}"/>
              </a:ext>
            </a:extLst>
          </p:cNvPr>
          <p:cNvSpPr txBox="1"/>
          <p:nvPr/>
        </p:nvSpPr>
        <p:spPr>
          <a:xfrm>
            <a:off x="1000897" y="3335835"/>
            <a:ext cx="36870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Formal: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1C151-7D2F-6942-A367-A7141EAADD1B}"/>
              </a:ext>
            </a:extLst>
          </p:cNvPr>
          <p:cNvSpPr txBox="1"/>
          <p:nvPr/>
        </p:nvSpPr>
        <p:spPr>
          <a:xfrm>
            <a:off x="1661650" y="3743229"/>
            <a:ext cx="9340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2000" dirty="0"/>
              <a:t>More </a:t>
            </a:r>
            <a:r>
              <a:rPr lang="en-US" sz="2000" b="1" i="1" dirty="0"/>
              <a:t>complicated exchange </a:t>
            </a:r>
            <a:r>
              <a:rPr lang="en-US" sz="2000" dirty="0"/>
              <a:t>in which errors might create problems or delays.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000" dirty="0"/>
              <a:t>Example: “Brandon Hospital requires assistance in the following three areas…”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000" b="1" i="1" dirty="0"/>
              <a:t>Written copies </a:t>
            </a:r>
            <a:r>
              <a:rPr lang="en-US" sz="2000" dirty="0"/>
              <a:t>of the messages are desirable for both the sender and receiver.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EDD733-335F-0141-8873-CB84267597BF}"/>
              </a:ext>
            </a:extLst>
          </p:cNvPr>
          <p:cNvSpPr txBox="1"/>
          <p:nvPr/>
        </p:nvSpPr>
        <p:spPr>
          <a:xfrm>
            <a:off x="2536723" y="4719602"/>
            <a:ext cx="8150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LcPeriod"/>
            </a:pPr>
            <a:r>
              <a:rPr lang="en-US" dirty="0"/>
              <a:t>To make sure the originating communicator clearly understands the request with correct spellings.  If possible, the originator should review the written message.</a:t>
            </a:r>
          </a:p>
          <a:p>
            <a:pPr marL="400050" indent="-400050">
              <a:buFont typeface="+mj-lt"/>
              <a:buAutoNum type="romanLcPeriod"/>
            </a:pPr>
            <a:r>
              <a:rPr lang="en-US" dirty="0"/>
              <a:t>To make sure the receiving communicator has transcribed the message correctly. </a:t>
            </a:r>
          </a:p>
          <a:p>
            <a:pPr marL="400050" indent="-400050">
              <a:buFont typeface="+mj-lt"/>
              <a:buAutoNum type="romanLcPeriod"/>
            </a:pPr>
            <a:r>
              <a:rPr lang="en-US" dirty="0"/>
              <a:t>To provide accurate documentation for communicators operating different shifts.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EE6A-AAF1-4C41-B551-DDE2BBE2EFB5}"/>
              </a:ext>
            </a:extLst>
          </p:cNvPr>
          <p:cNvSpPr txBox="1"/>
          <p:nvPr/>
        </p:nvSpPr>
        <p:spPr>
          <a:xfrm>
            <a:off x="1661650" y="5876754"/>
            <a:ext cx="9655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d)  The appropriate </a:t>
            </a:r>
            <a:r>
              <a:rPr lang="en-US" sz="2000" b="1" i="1" dirty="0"/>
              <a:t>general message form is the ICS-213</a:t>
            </a:r>
          </a:p>
        </p:txBody>
      </p:sp>
    </p:spTree>
    <p:extLst>
      <p:ext uri="{BB962C8B-B14F-4D97-AF65-F5344CB8AC3E}">
        <p14:creationId xmlns:p14="http://schemas.microsoft.com/office/powerpoint/2010/main" val="132172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A031DE-D83E-1948-8CB4-3A9235497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51"/>
          <a:stretch/>
        </p:blipFill>
        <p:spPr>
          <a:xfrm>
            <a:off x="4777818" y="1199534"/>
            <a:ext cx="6764225" cy="5410271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813" y="365126"/>
            <a:ext cx="3616234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ICS-213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02C65-DAA2-A343-9B58-9E2896DB52EF}"/>
              </a:ext>
            </a:extLst>
          </p:cNvPr>
          <p:cNvSpPr txBox="1"/>
          <p:nvPr/>
        </p:nvSpPr>
        <p:spPr>
          <a:xfrm>
            <a:off x="705394" y="1199534"/>
            <a:ext cx="3853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Note: The ARRL National Traffic System RADIOGRAM should not be used within the Incident Command System.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E6FCF0-C354-5042-A4C3-F72F3B0DB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20" y="3284945"/>
            <a:ext cx="3673800" cy="237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3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NET Protocol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838200" y="1110324"/>
            <a:ext cx="1077468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i="1" dirty="0"/>
              <a:t>Listen</a:t>
            </a:r>
            <a:r>
              <a:rPr lang="en-US" sz="2800" dirty="0"/>
              <a:t> before transmitting to prevent interference.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i="1" dirty="0"/>
              <a:t>Plain English </a:t>
            </a:r>
            <a:r>
              <a:rPr lang="en-US" sz="2800" dirty="0"/>
              <a:t>should be used. No Ham Radio jargon such as QSL, QTH, or QRZ should be used.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i="1" dirty="0"/>
              <a:t>Tactical Callsigns </a:t>
            </a:r>
            <a:r>
              <a:rPr lang="en-US" sz="2800" dirty="0"/>
              <a:t>should be used to: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D5573-C58B-8147-9BC3-C34FA80179A1}"/>
              </a:ext>
            </a:extLst>
          </p:cNvPr>
          <p:cNvSpPr txBox="1"/>
          <p:nvPr/>
        </p:nvSpPr>
        <p:spPr>
          <a:xfrm>
            <a:off x="1711234" y="2950719"/>
            <a:ext cx="8412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2400" dirty="0"/>
              <a:t>Reduce confusion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/>
              <a:t>Enhance the efficiency and efficacy of emergency operations.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2400" dirty="0"/>
              <a:t>Increase communication consistency over many operating shifts and different operators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B98EE-FD4F-834A-B892-1BA934BD9347}"/>
              </a:ext>
            </a:extLst>
          </p:cNvPr>
          <p:cNvSpPr txBox="1"/>
          <p:nvPr/>
        </p:nvSpPr>
        <p:spPr>
          <a:xfrm>
            <a:off x="838200" y="4520379"/>
            <a:ext cx="10774680" cy="1900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To comply with FCC requirements, </a:t>
            </a:r>
            <a:r>
              <a:rPr lang="en-US" sz="2800" b="1" i="1" dirty="0"/>
              <a:t>append your amateur radio callsign </a:t>
            </a:r>
            <a:r>
              <a:rPr lang="en-US" sz="2800" dirty="0"/>
              <a:t>at the end of you last transmission or after 10-minutes of elapsed time.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Tactical Callsigns can be assigned by </a:t>
            </a:r>
            <a:r>
              <a:rPr lang="en-US" sz="2800" b="1" i="1" dirty="0"/>
              <a:t>NET control or self-assigned</a:t>
            </a:r>
            <a:r>
              <a:rPr lang="en-US" sz="2800" dirty="0"/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Example: “This is Brandon Regional Hospital, go ahead.”</a:t>
            </a:r>
          </a:p>
        </p:txBody>
      </p:sp>
    </p:spTree>
    <p:extLst>
      <p:ext uri="{BB962C8B-B14F-4D97-AF65-F5344CB8AC3E}">
        <p14:creationId xmlns:p14="http://schemas.microsoft.com/office/powerpoint/2010/main" val="859565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0BF4CB-8EED-7F42-8D76-FD444394F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22879" r="29687" b="20909"/>
          <a:stretch/>
        </p:blipFill>
        <p:spPr>
          <a:xfrm>
            <a:off x="0" y="1779764"/>
            <a:ext cx="8503227" cy="42382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838200" y="1027194"/>
            <a:ext cx="10774680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The Hospital has one </a:t>
            </a:r>
            <a:r>
              <a:rPr lang="en-US" sz="2600" b="1" i="1" dirty="0"/>
              <a:t>Yaesu FT-8800R VHF/UHF transceiver </a:t>
            </a:r>
            <a:r>
              <a:rPr lang="en-US" sz="2600" dirty="0"/>
              <a:t>at the Brandon Hospital.  There is a vertically </a:t>
            </a:r>
            <a:r>
              <a:rPr lang="en-US" sz="2600" b="1" i="1" dirty="0"/>
              <a:t>polarized yagi </a:t>
            </a:r>
            <a:r>
              <a:rPr lang="en-US" sz="2600" dirty="0"/>
              <a:t>pointed at Tampa permanently installed on a tower in the general area of the Heliport.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687601-082B-7246-985C-662F23FC3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798" y="2571757"/>
            <a:ext cx="3048000" cy="26543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AAC861-84E8-9C41-A956-B7B0D72BBC1C}"/>
              </a:ext>
            </a:extLst>
          </p:cNvPr>
          <p:cNvSpPr txBox="1"/>
          <p:nvPr/>
        </p:nvSpPr>
        <p:spPr>
          <a:xfrm>
            <a:off x="2081644" y="5686966"/>
            <a:ext cx="9396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Yaesu FT-8800R VHF/UHF Transceiver	                   VHF/UHF Yagi</a:t>
            </a:r>
          </a:p>
        </p:txBody>
      </p:sp>
    </p:spTree>
    <p:extLst>
      <p:ext uri="{BB962C8B-B14F-4D97-AF65-F5344CB8AC3E}">
        <p14:creationId xmlns:p14="http://schemas.microsoft.com/office/powerpoint/2010/main" val="2975729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838200" y="1027194"/>
            <a:ext cx="10774680" cy="479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The radio is stored in a </a:t>
            </a:r>
            <a:r>
              <a:rPr lang="en-US" sz="2600" b="1" i="1" dirty="0"/>
              <a:t>bright </a:t>
            </a:r>
            <a:r>
              <a:rPr lang="en-US" sz="2600" b="1" i="1" dirty="0">
                <a:solidFill>
                  <a:schemeClr val="accent4"/>
                </a:solidFill>
              </a:rPr>
              <a:t>yellow</a:t>
            </a:r>
            <a:r>
              <a:rPr lang="en-US" sz="2600" b="1" i="1" dirty="0"/>
              <a:t> Pelican </a:t>
            </a:r>
            <a:r>
              <a:rPr lang="en-US" sz="2600" dirty="0"/>
              <a:t>case kept by our liaison, </a:t>
            </a:r>
            <a:r>
              <a:rPr lang="en-US" sz="2600" b="1" i="1" dirty="0"/>
              <a:t>Rich Walker, Director of Security &amp; Safety Services</a:t>
            </a:r>
            <a:r>
              <a:rPr lang="en-US" sz="2600" dirty="0"/>
              <a:t>.  Rich’s office is off the Emergency Room waiting area.  His office telephone number is 813-916-0477, but the security staff should be able to contact him.  A backup contact is Bill Trombley., Safety Services Manager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 Our operating location is in the </a:t>
            </a:r>
            <a:r>
              <a:rPr lang="en-US" sz="2600" b="1" i="1" dirty="0"/>
              <a:t>Staff Lounge of the Radiology Department</a:t>
            </a:r>
            <a:r>
              <a:rPr lang="en-US" sz="2600" dirty="0"/>
              <a:t>.  This is a shared space, so we must be understanding with the Hospital Radiology staff.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The end of the </a:t>
            </a:r>
            <a:r>
              <a:rPr lang="en-US" sz="2600" b="1" i="1" dirty="0"/>
              <a:t>“hardline” transmission line </a:t>
            </a:r>
            <a:r>
              <a:rPr lang="en-US" sz="2600" dirty="0"/>
              <a:t>is located on top of the acoustic ceiling tiles  above the staff lockers.  Help from Rich Walker may be required to access the transmission line.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11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13C4-BE45-E64B-9DAC-4D5D3AEDC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Topics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8D2E6-2B23-474B-9357-CFFEA4053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Memorandum of Understanding (MOU)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Hillsborough County EOC and ARES/RACES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Emergency Communications at the Hospital</a:t>
            </a:r>
          </a:p>
        </p:txBody>
      </p:sp>
    </p:spTree>
    <p:extLst>
      <p:ext uri="{BB962C8B-B14F-4D97-AF65-F5344CB8AC3E}">
        <p14:creationId xmlns:p14="http://schemas.microsoft.com/office/powerpoint/2010/main" val="1961184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838200" y="1041049"/>
            <a:ext cx="10774680" cy="577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Another Yaesu FT-8800R VHF/UHF transceiver is located in the </a:t>
            </a:r>
            <a:r>
              <a:rPr lang="en-US" sz="2600" b="1" i="1" dirty="0"/>
              <a:t>Free-Standing Emergency Room at 3065 James L. Redman Pkwy, Plant City</a:t>
            </a:r>
            <a:r>
              <a:rPr lang="en-US" sz="2600" dirty="0"/>
              <a:t>, FL.  The antenna is a vertically polarized yagi pointed towards Tampa.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The operating position is located in a </a:t>
            </a:r>
            <a:r>
              <a:rPr lang="en-US" sz="2600" b="1" i="1" dirty="0"/>
              <a:t>“mechanical” room </a:t>
            </a:r>
            <a:r>
              <a:rPr lang="en-US" sz="2600" dirty="0"/>
              <a:t>at the southwest corner of the building.  The coaxial cable transmission line is co-located with the radio, by it is probably necessary to connect the PL-259 connector to the radio.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The room </a:t>
            </a:r>
            <a:r>
              <a:rPr lang="en-US" sz="2600" b="1" i="1" dirty="0"/>
              <a:t>door will be locked </a:t>
            </a:r>
            <a:r>
              <a:rPr lang="en-US" sz="2600" dirty="0"/>
              <a:t>and assistance from the Emergency Room security staff will be necessary.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Both transceivers are accompanied by a </a:t>
            </a:r>
            <a:r>
              <a:rPr lang="en-US" sz="2600" b="1" i="1" dirty="0">
                <a:solidFill>
                  <a:srgbClr val="FF0000"/>
                </a:solidFill>
              </a:rPr>
              <a:t>RED</a:t>
            </a:r>
            <a:r>
              <a:rPr lang="en-US" sz="2600" dirty="0"/>
              <a:t> </a:t>
            </a:r>
            <a:r>
              <a:rPr lang="en-US" sz="2600" b="1" i="1" dirty="0"/>
              <a:t>3-ring binder with spare forms and simple instructions for operating the radios.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Note: The Plant City Emergency Room does not have any facilities for housing or feeding volunteers.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74692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838200" y="1208800"/>
            <a:ext cx="5407855" cy="564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In emergencies the Hospital uses the </a:t>
            </a:r>
            <a:r>
              <a:rPr lang="en-US" sz="2600" b="1" i="1" dirty="0"/>
              <a:t>Hospital Incident Command System </a:t>
            </a:r>
            <a:r>
              <a:rPr lang="en-US" sz="2600" dirty="0"/>
              <a:t>(HICS)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This is a variation of the </a:t>
            </a:r>
            <a:r>
              <a:rPr lang="en-US" sz="2600" b="1" i="1" dirty="0"/>
              <a:t>ICS adapted </a:t>
            </a:r>
            <a:r>
              <a:rPr lang="en-US" sz="2600" dirty="0"/>
              <a:t>to the needs of a hospital, but both are quite similar.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b="1" i="1" dirty="0"/>
              <a:t>Hospital staff will be wearing vests </a:t>
            </a:r>
            <a:r>
              <a:rPr lang="en-US" sz="2600" dirty="0"/>
              <a:t>indicating their role in the Incident Management Team.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The </a:t>
            </a:r>
            <a:r>
              <a:rPr lang="en-US" sz="2600" b="1" i="1" dirty="0"/>
              <a:t>Incident Command Center </a:t>
            </a:r>
            <a:r>
              <a:rPr lang="en-US" sz="2600" dirty="0"/>
              <a:t>may be in a nearby hallway adjacent to a nursing station.  Consult with Rich Walker, our liaison, for directions.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8CBC1-CCA9-2D4F-8EBC-2F1F7508E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128" y="1110324"/>
            <a:ext cx="4267743" cy="5521704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454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838200" y="984001"/>
            <a:ext cx="5407855" cy="566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After setting up the transceiver in the Radiology Staff Lounge, one of the volunteer Communication Operators </a:t>
            </a:r>
            <a:r>
              <a:rPr lang="en-US" sz="2400" b="1" i="1" dirty="0"/>
              <a:t>should introduce themselves to the either the Incident Commander </a:t>
            </a:r>
            <a:r>
              <a:rPr lang="en-US" sz="2400" dirty="0"/>
              <a:t>(or Liaison Officer – depending on the situation) and report our operating status and location.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 i="1" dirty="0"/>
              <a:t>Periodic visits </a:t>
            </a:r>
            <a:r>
              <a:rPr lang="en-US" sz="2400" dirty="0"/>
              <a:t>to the HICS management position are in order to maintain some operational awareness of the emergency.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Hospital Security Staff may </a:t>
            </a:r>
            <a:r>
              <a:rPr lang="en-US" sz="2400" b="1" i="1" dirty="0"/>
              <a:t>loan one of their UHF radios</a:t>
            </a:r>
            <a:r>
              <a:rPr lang="en-US" sz="2400" dirty="0"/>
              <a:t> to the Amateur Radio Communication Operators to help with internal Hospital operations.</a:t>
            </a: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21FF9-95C0-3B40-82F9-DF9551931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673" y="1208800"/>
            <a:ext cx="4659127" cy="545826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1979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838200" y="1170163"/>
            <a:ext cx="5407855" cy="551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Although we consider Amateur Radio emergency communications to be an affiliate of the Hillsborough ARES/RACES, we should </a:t>
            </a:r>
            <a:r>
              <a:rPr lang="en-US" sz="2400" b="1" i="1" dirty="0"/>
              <a:t>take our direction from the Hospital Incident Management Team</a:t>
            </a:r>
            <a:r>
              <a:rPr lang="en-US" sz="2400" dirty="0"/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Although our MOU says that volunteer Emergency Communicators should not be assigned other than communications tasks, one should take into account your </a:t>
            </a:r>
            <a:r>
              <a:rPr lang="en-US" sz="2400" b="1" i="1" dirty="0"/>
              <a:t>own physical abilities and interests </a:t>
            </a:r>
            <a:r>
              <a:rPr lang="en-US" sz="2400" dirty="0"/>
              <a:t>in helping if other needs arise during the Emergency.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21FF9-95C0-3B40-82F9-DF9551931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673" y="1208800"/>
            <a:ext cx="4659127" cy="545826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9814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838200" y="1170163"/>
            <a:ext cx="10662634" cy="564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If the emergency situation disables the external yagi antenna, all the experience of Amateur Radio operators in </a:t>
            </a:r>
            <a:r>
              <a:rPr lang="en-US" sz="2800" b="1" i="1" dirty="0"/>
              <a:t>setting up temporary radios </a:t>
            </a:r>
            <a:r>
              <a:rPr lang="en-US" sz="2800" dirty="0"/>
              <a:t>and antennas may be required to help the hospital.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Some possibilities would be </a:t>
            </a:r>
            <a:r>
              <a:rPr lang="en-US" sz="2800" b="1" i="1" dirty="0"/>
              <a:t>setting up temporary operating positions </a:t>
            </a:r>
            <a:r>
              <a:rPr lang="en-US" sz="2800" dirty="0"/>
              <a:t>near external doors to locate outside antennas and generators.  It could be necessary to contact other BARS members to assemble temporary equipment.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The use of </a:t>
            </a:r>
            <a:r>
              <a:rPr lang="en-US" sz="2800" b="1" i="1" dirty="0"/>
              <a:t>automobile-based mobile radios </a:t>
            </a:r>
            <a:r>
              <a:rPr lang="en-US" sz="2800" dirty="0"/>
              <a:t>is another temporary solution…perhaps parked at the top of the hospital parking garages with Handi-Talkie links to positions within the Hospital building.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i="1" dirty="0"/>
              <a:t>UHF Simplex frequencies, i.e. 446.0, </a:t>
            </a:r>
            <a:r>
              <a:rPr lang="en-US" sz="2800" dirty="0"/>
              <a:t>seem better than VHF frequencies within the Hospital building itself.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5907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503350" y="997856"/>
            <a:ext cx="5227749" cy="6165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The HICS Management System has their own forms, and a </a:t>
            </a:r>
            <a:r>
              <a:rPr lang="en-US" sz="2800" b="1" i="1" dirty="0"/>
              <a:t>HICS-213 may be more appropriate</a:t>
            </a:r>
            <a:r>
              <a:rPr lang="en-US" sz="2800" dirty="0"/>
              <a:t> than an ICS-213 for ”Formal Messages.”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If a member of the Hospital Incident Management System comes to you and asks to send a message,  assume it should be a </a:t>
            </a:r>
            <a:r>
              <a:rPr lang="en-US" sz="2800" b="1" i="1" dirty="0"/>
              <a:t>“Formal Message.” </a:t>
            </a:r>
            <a:r>
              <a:rPr lang="en-US" sz="2800" dirty="0"/>
              <a:t>Ask the originator to </a:t>
            </a:r>
            <a:r>
              <a:rPr lang="en-US" sz="2800" b="1" i="1" dirty="0"/>
              <a:t>write out the message.  </a:t>
            </a:r>
            <a:r>
              <a:rPr lang="en-US" sz="2800" dirty="0"/>
              <a:t>It may contain </a:t>
            </a:r>
            <a:r>
              <a:rPr lang="en-US" sz="2800" b="1" i="1" dirty="0"/>
              <a:t>technical terms</a:t>
            </a:r>
            <a:r>
              <a:rPr lang="en-US" sz="2800" dirty="0"/>
              <a:t>, and it is good to “capture” an accurate request.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73B5C-B782-C14A-9BED-7CB591D82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828"/>
          <a:stretch/>
        </p:blipFill>
        <p:spPr>
          <a:xfrm>
            <a:off x="5897709" y="1170163"/>
            <a:ext cx="5976612" cy="537230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134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FF62FF-C784-4A4D-9DE9-7B37A5EA1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32130" y="-371144"/>
            <a:ext cx="7209406" cy="1014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14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6948CF-CA9A-174A-90BD-4DC35047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ECA99D-CD1D-C64D-AD8D-FFDBE00B5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" y="1065178"/>
            <a:ext cx="9060377" cy="570938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81A2DD-69B8-6B44-BFBE-A98E7E2761F1}"/>
              </a:ext>
            </a:extLst>
          </p:cNvPr>
          <p:cNvCxnSpPr/>
          <p:nvPr/>
        </p:nvCxnSpPr>
        <p:spPr>
          <a:xfrm flipH="1">
            <a:off x="9284820" y="3042459"/>
            <a:ext cx="914400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769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6948CF-CA9A-174A-90BD-4DC35047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9D63CD-DCE0-4447-9CB2-ADEDB22BA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345" y="1028947"/>
            <a:ext cx="9781309" cy="535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4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6948CF-CA9A-174A-90BD-4DC35047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C048F2-D50A-DF4F-8CF9-E3CC83284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04637"/>
            <a:ext cx="9807726" cy="555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1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Memorandum of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24AB-51A4-AA44-9A44-C8193EF90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05940" cy="42829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MOU is a set of </a:t>
            </a:r>
            <a:r>
              <a:rPr lang="en-US" b="1" i="1" dirty="0"/>
              <a:t>guidelines</a:t>
            </a:r>
            <a:r>
              <a:rPr lang="en-US" dirty="0"/>
              <a:t> and not a legally binding document.</a:t>
            </a:r>
          </a:p>
          <a:p>
            <a:r>
              <a:rPr lang="en-US" dirty="0"/>
              <a:t>Mutual agreement to provide a </a:t>
            </a:r>
            <a:r>
              <a:rPr lang="en-US" b="1" i="1" dirty="0"/>
              <a:t>framework</a:t>
            </a:r>
            <a:r>
              <a:rPr lang="en-US" dirty="0"/>
              <a:t> of cooperation during emergencies and disasters, as well as other activities.</a:t>
            </a:r>
          </a:p>
          <a:p>
            <a:r>
              <a:rPr lang="en-US" dirty="0"/>
              <a:t>BARS volunteers are an extension of Hillsborough County ARES/RACES, but will </a:t>
            </a:r>
            <a:r>
              <a:rPr lang="en-US" b="1" i="1" dirty="0"/>
              <a:t>take direction </a:t>
            </a:r>
            <a:r>
              <a:rPr lang="en-US" dirty="0"/>
              <a:t>from the Hospital Incident Commander or Emergency Manager.</a:t>
            </a:r>
          </a:p>
          <a:p>
            <a:r>
              <a:rPr lang="en-US" dirty="0"/>
              <a:t>Volunteers will hold a valid Amateur Radio License.</a:t>
            </a:r>
          </a:p>
          <a:p>
            <a:r>
              <a:rPr lang="en-US" dirty="0"/>
              <a:t>Volunteers are </a:t>
            </a:r>
            <a:r>
              <a:rPr lang="en-US" b="1" i="1" dirty="0"/>
              <a:t>encouraged to register </a:t>
            </a:r>
            <a:r>
              <a:rPr lang="en-US" dirty="0"/>
              <a:t>with ARES/RACES.</a:t>
            </a:r>
          </a:p>
          <a:p>
            <a:r>
              <a:rPr lang="en-US" dirty="0"/>
              <a:t>BARS will attempt to have one or more </a:t>
            </a:r>
            <a:r>
              <a:rPr lang="en-US" b="1" i="1" dirty="0"/>
              <a:t>volunteers per shift </a:t>
            </a:r>
            <a:r>
              <a:rPr lang="en-US" dirty="0"/>
              <a:t>during a Hospital or ARES/RACES activation.</a:t>
            </a:r>
          </a:p>
        </p:txBody>
      </p:sp>
    </p:spTree>
    <p:extLst>
      <p:ext uri="{BB962C8B-B14F-4D97-AF65-F5344CB8AC3E}">
        <p14:creationId xmlns:p14="http://schemas.microsoft.com/office/powerpoint/2010/main" val="35368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6948CF-CA9A-174A-90BD-4DC35047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160191-B6C3-B14E-A5CC-BDCD95773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293" y="1133837"/>
            <a:ext cx="8237531" cy="57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47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503350" y="1067131"/>
            <a:ext cx="11229304" cy="513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1" i="1" dirty="0"/>
              <a:t>HIPPA</a:t>
            </a:r>
            <a:r>
              <a:rPr lang="en-US" sz="2800" dirty="0"/>
              <a:t>, the Health Insurance Portability and Accountability Act, represents an </a:t>
            </a:r>
            <a:r>
              <a:rPr lang="en-US" sz="2800" b="1" i="1" dirty="0"/>
              <a:t>element in Emergency Communications for Hospitals</a:t>
            </a:r>
            <a:r>
              <a:rPr lang="en-US" sz="2800" dirty="0"/>
              <a:t> that is unlikely in other deployment situations.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Although culpability for volunteer Emergency Communicators is extremely unlikely since Amateur Radio operator are not under contract for handling patient information, it should be remembered than such </a:t>
            </a:r>
            <a:r>
              <a:rPr lang="en-US" sz="2800" b="1" i="1" dirty="0"/>
              <a:t>information is private and should not be divulged without appropriate authorization</a:t>
            </a:r>
            <a:r>
              <a:rPr lang="en-US" sz="2800" dirty="0"/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If a HICS Emergency Management Team member asks to transmit a message with identifiable patient information, it would be appropriate to question it given HIPPA restrictions.  If the </a:t>
            </a:r>
            <a:r>
              <a:rPr lang="en-US" sz="2800" b="1" i="1" dirty="0"/>
              <a:t>Hospital </a:t>
            </a:r>
            <a:r>
              <a:rPr lang="en-US" sz="2800" b="1" i="1"/>
              <a:t>Team </a:t>
            </a:r>
            <a:r>
              <a:rPr lang="en-US" sz="2800" b="1" i="1" dirty="0"/>
              <a:t>M</a:t>
            </a:r>
            <a:r>
              <a:rPr lang="en-US" sz="2800" b="1" i="1"/>
              <a:t>ember </a:t>
            </a:r>
            <a:r>
              <a:rPr lang="en-US" sz="2800" b="1" i="1" dirty="0"/>
              <a:t>approves </a:t>
            </a:r>
            <a:r>
              <a:rPr lang="en-US" sz="2800" dirty="0"/>
              <a:t>it to be sent then you should follow their instructions.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8450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503350" y="1208800"/>
            <a:ext cx="5214870" cy="526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Operation during drills has shown it is a </a:t>
            </a:r>
            <a:r>
              <a:rPr lang="en-US" sz="2800" b="1" i="1" dirty="0"/>
              <a:t>challenge to monitor radio traffic </a:t>
            </a:r>
            <a:r>
              <a:rPr lang="en-US" sz="2800" dirty="0"/>
              <a:t>(sometime running on two frequencies simultaneously) and maintain logs.  So it is definitely helpful to have </a:t>
            </a:r>
            <a:r>
              <a:rPr lang="en-US" sz="2800" b="1" i="1" dirty="0"/>
              <a:t>at least two operators </a:t>
            </a:r>
            <a:r>
              <a:rPr lang="en-US" sz="2800" dirty="0"/>
              <a:t>available.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One operator can also move around the facility for </a:t>
            </a:r>
            <a:r>
              <a:rPr lang="en-US" sz="2800" b="1" i="1" dirty="0"/>
              <a:t>situational awareness and periodic check-ins </a:t>
            </a:r>
            <a:r>
              <a:rPr lang="en-US" sz="2800" dirty="0"/>
              <a:t>with the Hospital Incident Management Team.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AA912-9464-A146-9EEB-15E01D2AF2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3" t="10892" r="8779" b="15211"/>
          <a:stretch/>
        </p:blipFill>
        <p:spPr>
          <a:xfrm>
            <a:off x="5718220" y="1601824"/>
            <a:ext cx="6104585" cy="433601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391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481348" y="1279852"/>
            <a:ext cx="11229304" cy="551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During Hurricane Irma, the </a:t>
            </a:r>
            <a:r>
              <a:rPr lang="en-US" sz="2800" b="1" i="1" dirty="0"/>
              <a:t>Hospital offered housing and meals </a:t>
            </a:r>
            <a:r>
              <a:rPr lang="en-US" sz="2800" dirty="0"/>
              <a:t>for Amateur Radio volunteers (and family members).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Jim Moorehead, WF4AC, and Dana Perrin, KM4DTJ, set up the transceiver in the </a:t>
            </a:r>
            <a:r>
              <a:rPr lang="en-US" sz="2800" b="1" i="1" dirty="0"/>
              <a:t>Radiology Staff Lounge for immediate activation</a:t>
            </a:r>
            <a:r>
              <a:rPr lang="en-US" sz="2800" dirty="0"/>
              <a:t>, but given the nature of the Emergency, no volunteer Emergency Communicators were deployed.  Hospital staff was confined to the facility for 72 hours.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Jim and Dana reported to the Incident Management Team at the end of the 72-hour period, and dismantled the radio equipment. </a:t>
            </a:r>
            <a:r>
              <a:rPr lang="en-US" sz="2800" b="1" i="1" dirty="0"/>
              <a:t>Attended after-action </a:t>
            </a:r>
            <a:r>
              <a:rPr lang="en-US" sz="2800" b="1" i="1"/>
              <a:t>meeting (“hot-wash”).</a:t>
            </a:r>
            <a:endParaRPr lang="en-US" sz="2800" b="1" i="1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The next Drill for BARS/Brandon Regional Hospital is the annual Hillsborough County Mass Casualty Exercise scheduled for </a:t>
            </a:r>
            <a:r>
              <a:rPr lang="en-US" sz="2800" b="1" i="1" dirty="0"/>
              <a:t>Thursday, June 7, 2018 (Maybe?).  </a:t>
            </a:r>
            <a:r>
              <a:rPr lang="en-US" sz="2800" dirty="0"/>
              <a:t>It usually runs from approximately 8:00 AM to 11:30 AM.  Come join us!</a:t>
            </a:r>
          </a:p>
        </p:txBody>
      </p:sp>
    </p:spTree>
    <p:extLst>
      <p:ext uri="{BB962C8B-B14F-4D97-AF65-F5344CB8AC3E}">
        <p14:creationId xmlns:p14="http://schemas.microsoft.com/office/powerpoint/2010/main" val="4195315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503350" y="1183041"/>
            <a:ext cx="11229304" cy="1383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Finally, the </a:t>
            </a:r>
            <a:r>
              <a:rPr lang="en-US" sz="2800" b="1" i="1" dirty="0"/>
              <a:t>”Points of Communication</a:t>
            </a:r>
            <a:r>
              <a:rPr lang="en-US" sz="2800" dirty="0"/>
              <a:t>” between BARS and the Brandon Regional Hospital are currently: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D3239C-8CFA-C448-BD0A-3B7FE0833850}"/>
              </a:ext>
            </a:extLst>
          </p:cNvPr>
          <p:cNvSpPr txBox="1"/>
          <p:nvPr/>
        </p:nvSpPr>
        <p:spPr>
          <a:xfrm>
            <a:off x="1300767" y="2105345"/>
            <a:ext cx="904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Brandon Regional Hospital                          BARS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8B8773-23DE-2A42-98A2-8638884BD281}"/>
              </a:ext>
            </a:extLst>
          </p:cNvPr>
          <p:cNvSpPr txBox="1"/>
          <p:nvPr/>
        </p:nvSpPr>
        <p:spPr>
          <a:xfrm>
            <a:off x="1674253" y="2567010"/>
            <a:ext cx="6748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Rich Walker</a:t>
            </a:r>
          </a:p>
          <a:p>
            <a:r>
              <a:rPr lang="en-US" sz="2000" dirty="0"/>
              <a:t>Director Security &amp; Safety Services</a:t>
            </a:r>
          </a:p>
          <a:p>
            <a:r>
              <a:rPr lang="en-US" sz="2000" dirty="0"/>
              <a:t>119 Oakfield Drive</a:t>
            </a:r>
          </a:p>
          <a:p>
            <a:r>
              <a:rPr lang="en-US" sz="2000" dirty="0"/>
              <a:t>Brandon, FL 33511</a:t>
            </a:r>
          </a:p>
          <a:p>
            <a:r>
              <a:rPr lang="en-US" sz="2000" dirty="0"/>
              <a:t>Office: 813-916-0477</a:t>
            </a:r>
          </a:p>
          <a:p>
            <a:r>
              <a:rPr lang="en-US" sz="2000" dirty="0">
                <a:hlinkClick r:id="rId2"/>
              </a:rPr>
              <a:t>Richard.walker6@hcahealthcare.com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682FF-097A-344A-96DC-C03313BF22E9}"/>
              </a:ext>
            </a:extLst>
          </p:cNvPr>
          <p:cNvSpPr txBox="1"/>
          <p:nvPr/>
        </p:nvSpPr>
        <p:spPr>
          <a:xfrm>
            <a:off x="6631546" y="2567010"/>
            <a:ext cx="67485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Bernie Huth, W4BGH</a:t>
            </a:r>
          </a:p>
          <a:p>
            <a:r>
              <a:rPr lang="en-US" sz="2000" dirty="0"/>
              <a:t>813-447-9907 (C)</a:t>
            </a:r>
          </a:p>
          <a:p>
            <a:r>
              <a:rPr lang="en-US" sz="2000" dirty="0"/>
              <a:t>813-684-2989 (H)</a:t>
            </a:r>
          </a:p>
          <a:p>
            <a:r>
              <a:rPr lang="en-US" sz="2000" dirty="0">
                <a:hlinkClick r:id="rId3"/>
              </a:rPr>
              <a:t>berniehuth@Verizon.net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Jim Moorhead, WF4AC</a:t>
            </a:r>
          </a:p>
          <a:p>
            <a:r>
              <a:rPr lang="en-US" sz="2000" dirty="0"/>
              <a:t>813-468-5570 (C)</a:t>
            </a:r>
          </a:p>
          <a:p>
            <a:r>
              <a:rPr lang="en-US" sz="2000" dirty="0"/>
              <a:t>813-684-2808 (H)</a:t>
            </a:r>
          </a:p>
          <a:p>
            <a:r>
              <a:rPr lang="en-US" sz="2000" dirty="0">
                <a:hlinkClick r:id="rId4"/>
              </a:rPr>
              <a:t>wf4ac@tampabay.rr.com</a:t>
            </a:r>
            <a:r>
              <a:rPr lang="en-US" sz="2000" dirty="0"/>
              <a:t>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4226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6"/>
            <a:ext cx="10515600" cy="1019826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Brandon Regional Hospital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949F8-DC38-E242-918B-D30857166B8D}"/>
              </a:ext>
            </a:extLst>
          </p:cNvPr>
          <p:cNvSpPr txBox="1"/>
          <p:nvPr/>
        </p:nvSpPr>
        <p:spPr>
          <a:xfrm>
            <a:off x="503350" y="1183041"/>
            <a:ext cx="11229304" cy="1383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Finally, the </a:t>
            </a:r>
            <a:r>
              <a:rPr lang="en-US" sz="2800" b="1" i="1" dirty="0"/>
              <a:t>”Points of Communication</a:t>
            </a:r>
            <a:r>
              <a:rPr lang="en-US" sz="2800" dirty="0"/>
              <a:t>” between BARS and the Brandon Regional Hospital are currently: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D3239C-8CFA-C448-BD0A-3B7FE0833850}"/>
              </a:ext>
            </a:extLst>
          </p:cNvPr>
          <p:cNvSpPr txBox="1"/>
          <p:nvPr/>
        </p:nvSpPr>
        <p:spPr>
          <a:xfrm>
            <a:off x="1300767" y="2105345"/>
            <a:ext cx="904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Brandon Regional Hospital                          BARS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8B8773-23DE-2A42-98A2-8638884BD281}"/>
              </a:ext>
            </a:extLst>
          </p:cNvPr>
          <p:cNvSpPr txBox="1"/>
          <p:nvPr/>
        </p:nvSpPr>
        <p:spPr>
          <a:xfrm>
            <a:off x="1674253" y="2567010"/>
            <a:ext cx="6748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Rich Walker</a:t>
            </a:r>
          </a:p>
          <a:p>
            <a:r>
              <a:rPr lang="en-US" sz="2000" dirty="0"/>
              <a:t>Director Security &amp; Safety Services</a:t>
            </a:r>
          </a:p>
          <a:p>
            <a:r>
              <a:rPr lang="en-US" sz="2000" dirty="0"/>
              <a:t>119 Oakfield Drive</a:t>
            </a:r>
          </a:p>
          <a:p>
            <a:r>
              <a:rPr lang="en-US" sz="2000" dirty="0"/>
              <a:t>Brandon, FL 33511</a:t>
            </a:r>
          </a:p>
          <a:p>
            <a:r>
              <a:rPr lang="en-US" sz="2000" dirty="0"/>
              <a:t>Office: 813-916-0477</a:t>
            </a:r>
          </a:p>
          <a:p>
            <a:r>
              <a:rPr lang="en-US" sz="2000" dirty="0">
                <a:hlinkClick r:id="rId2"/>
              </a:rPr>
              <a:t>Richard.walker6@hcahealthcare.com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682FF-097A-344A-96DC-C03313BF22E9}"/>
              </a:ext>
            </a:extLst>
          </p:cNvPr>
          <p:cNvSpPr txBox="1"/>
          <p:nvPr/>
        </p:nvSpPr>
        <p:spPr>
          <a:xfrm>
            <a:off x="6631546" y="2567010"/>
            <a:ext cx="67485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Bernie Huth, W4BGH</a:t>
            </a:r>
          </a:p>
          <a:p>
            <a:r>
              <a:rPr lang="en-US" sz="2000" dirty="0"/>
              <a:t>813-447-9907 (C)</a:t>
            </a:r>
          </a:p>
          <a:p>
            <a:r>
              <a:rPr lang="en-US" sz="2000" dirty="0"/>
              <a:t>813-684-2989 (H)</a:t>
            </a:r>
          </a:p>
          <a:p>
            <a:r>
              <a:rPr lang="en-US" sz="2000" dirty="0">
                <a:hlinkClick r:id="rId3"/>
              </a:rPr>
              <a:t>berniehuth@Verizon.net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Jim Moorhead, WF4AC</a:t>
            </a:r>
          </a:p>
          <a:p>
            <a:r>
              <a:rPr lang="en-US" sz="2000" dirty="0"/>
              <a:t>813-468-5570 (C)</a:t>
            </a:r>
          </a:p>
          <a:p>
            <a:r>
              <a:rPr lang="en-US" sz="2000" dirty="0"/>
              <a:t>813-684-2808 (H)</a:t>
            </a:r>
          </a:p>
          <a:p>
            <a:r>
              <a:rPr lang="en-US" sz="2000" dirty="0">
                <a:hlinkClick r:id="rId4"/>
              </a:rPr>
              <a:t>wf4ac@tampabay.rr.com</a:t>
            </a:r>
            <a:r>
              <a:rPr lang="en-US" sz="2000" dirty="0"/>
              <a:t> 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384999-85CC-0A42-8BAF-2E4247F4A408}"/>
              </a:ext>
            </a:extLst>
          </p:cNvPr>
          <p:cNvSpPr txBox="1"/>
          <p:nvPr/>
        </p:nvSpPr>
        <p:spPr>
          <a:xfrm>
            <a:off x="2196662" y="5885793"/>
            <a:ext cx="5129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77269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Memorandum of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24AB-51A4-AA44-9A44-C8193EF90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05940" cy="42829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Volunteer Emergency Communicators will </a:t>
            </a:r>
            <a:r>
              <a:rPr lang="en-US" b="1" i="1" dirty="0"/>
              <a:t>supplement</a:t>
            </a:r>
            <a:r>
              <a:rPr lang="en-US" dirty="0"/>
              <a:t> normal Hospital communication channels and provide </a:t>
            </a:r>
            <a:r>
              <a:rPr lang="en-US" b="1" i="1" dirty="0"/>
              <a:t>voice/written </a:t>
            </a:r>
            <a:r>
              <a:rPr lang="en-US" dirty="0"/>
              <a:t>messages to/from the Hospital and the Hillsborough County EOC (and perhaps other hospitals).</a:t>
            </a:r>
          </a:p>
          <a:p>
            <a:r>
              <a:rPr lang="en-US" dirty="0"/>
              <a:t>Volunteers are </a:t>
            </a:r>
            <a:r>
              <a:rPr lang="en-US" b="1" i="1" dirty="0"/>
              <a:t>not expected to perform duties </a:t>
            </a:r>
            <a:r>
              <a:rPr lang="en-US" dirty="0"/>
              <a:t>other than communications.</a:t>
            </a:r>
          </a:p>
          <a:p>
            <a:r>
              <a:rPr lang="en-US" dirty="0"/>
              <a:t>BARS </a:t>
            </a:r>
            <a:r>
              <a:rPr lang="en-US" b="1" i="1" dirty="0"/>
              <a:t>volunteers will be supported </a:t>
            </a:r>
            <a:r>
              <a:rPr lang="en-US" dirty="0"/>
              <a:t>with food and lodging during an emergency and covered under the Hospital’s insurance policies.</a:t>
            </a:r>
          </a:p>
          <a:p>
            <a:r>
              <a:rPr lang="en-US" dirty="0"/>
              <a:t>BARS agrees to </a:t>
            </a:r>
            <a:r>
              <a:rPr lang="en-US" b="1" i="1" dirty="0"/>
              <a:t>teach and tutor employees </a:t>
            </a:r>
            <a:r>
              <a:rPr lang="en-US" dirty="0"/>
              <a:t>of the Hospital who wish to acquire their own Amateur Radio license.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38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EOC and ARES/RACES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24AB-51A4-AA44-9A44-C8193EF90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05940" cy="1360635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Hillsborough County Office of Emergency Management maintains the Emergency Operations Center (EOC) in the Public Safety Operations Complex (PSOC) at 9450 E. Columbus Drive, Tampa, FL.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9F9E3-808E-B04B-80C2-EE91F8BB9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940" y="3406038"/>
            <a:ext cx="4905620" cy="276851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B0E8F4-F548-2740-A3F9-D934055B2FED}"/>
              </a:ext>
            </a:extLst>
          </p:cNvPr>
          <p:cNvSpPr txBox="1"/>
          <p:nvPr/>
        </p:nvSpPr>
        <p:spPr>
          <a:xfrm>
            <a:off x="838200" y="3321197"/>
            <a:ext cx="562780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• The EOC is </a:t>
            </a:r>
            <a:r>
              <a:rPr lang="en-US" sz="28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activated during emergency situations.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6416DF-BAF3-8A47-9E9A-43F60DC5AA60}"/>
              </a:ext>
            </a:extLst>
          </p:cNvPr>
          <p:cNvSpPr txBox="1"/>
          <p:nvPr/>
        </p:nvSpPr>
        <p:spPr>
          <a:xfrm>
            <a:off x="1395167" y="4095608"/>
            <a:ext cx="4977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Level 3 – Monitoring Phase.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Level 2 – Partial Activation under extended hours.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Level 1 – Full Activation: 24 hour operation. </a:t>
            </a:r>
          </a:p>
        </p:txBody>
      </p:sp>
    </p:spTree>
    <p:extLst>
      <p:ext uri="{BB962C8B-B14F-4D97-AF65-F5344CB8AC3E}">
        <p14:creationId xmlns:p14="http://schemas.microsoft.com/office/powerpoint/2010/main" val="898551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EOC and ARES/RACES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24AB-51A4-AA44-9A44-C8193EF90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967"/>
            <a:ext cx="4912151" cy="1897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Hillsborough County Office of Emergency Management operates with a </a:t>
            </a:r>
            <a:r>
              <a:rPr lang="en-US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Comprehensive Emergency Management Plan (CEMP).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34730A-5FD2-B340-A730-D965B2409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493" y="1429368"/>
            <a:ext cx="4020272" cy="522016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543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EOC and ARES/RACES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24AB-51A4-AA44-9A44-C8193EF90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030" y="1324989"/>
            <a:ext cx="10605940" cy="195390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500" dirty="0">
                <a:latin typeface="Arial Narrow" panose="020B0604020202020204" pitchFamily="34" charset="0"/>
                <a:cs typeface="Arial Narrow" panose="020B0604020202020204" pitchFamily="34" charset="0"/>
              </a:rPr>
              <a:t>The EOC uses the </a:t>
            </a:r>
            <a:r>
              <a:rPr lang="en-US" sz="45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Incident Command System (ICS) </a:t>
            </a:r>
            <a:r>
              <a:rPr lang="en-US" sz="4500" dirty="0">
                <a:latin typeface="Arial Narrow" panose="020B0604020202020204" pitchFamily="34" charset="0"/>
                <a:cs typeface="Arial Narrow" panose="020B0604020202020204" pitchFamily="34" charset="0"/>
              </a:rPr>
              <a:t>management framework</a:t>
            </a:r>
            <a:r>
              <a:rPr lang="en-US" sz="4000" dirty="0"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4500" dirty="0">
                <a:latin typeface="Arial Narrow" panose="020B0604020202020204" pitchFamily="34" charset="0"/>
                <a:cs typeface="Arial Narrow" panose="020B0604020202020204" pitchFamily="34" charset="0"/>
              </a:rPr>
              <a:t>Disaster response is facilitated by using </a:t>
            </a:r>
            <a:r>
              <a:rPr lang="en-US" sz="45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Emergency Support Functions (ESFs): </a:t>
            </a:r>
            <a:r>
              <a:rPr lang="en-US" sz="4500" dirty="0">
                <a:latin typeface="Arial Narrow" panose="020B0604020202020204" pitchFamily="34" charset="0"/>
                <a:cs typeface="Arial Narrow" panose="020B0604020202020204" pitchFamily="34" charset="0"/>
              </a:rPr>
              <a:t>19 are defined for Hillsborough County.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0E8F4-F548-2740-A3F9-D934055B2FED}"/>
              </a:ext>
            </a:extLst>
          </p:cNvPr>
          <p:cNvSpPr txBox="1"/>
          <p:nvPr/>
        </p:nvSpPr>
        <p:spPr>
          <a:xfrm>
            <a:off x="793030" y="3278891"/>
            <a:ext cx="562780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• Two ESFs are important to hospital operations.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6416DF-BAF3-8A47-9E9A-43F60DC5AA60}"/>
              </a:ext>
            </a:extLst>
          </p:cNvPr>
          <p:cNvSpPr txBox="1"/>
          <p:nvPr/>
        </p:nvSpPr>
        <p:spPr>
          <a:xfrm>
            <a:off x="1370618" y="4067179"/>
            <a:ext cx="52507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US" sz="28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ESF #2</a:t>
            </a: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 – Communications (Amateur Radio is part of this). </a:t>
            </a:r>
          </a:p>
          <a:p>
            <a:pPr marL="342900" indent="-342900">
              <a:buFont typeface="+mj-lt"/>
              <a:buAutoNum type="alphaLcPeriod"/>
            </a:pPr>
            <a:r>
              <a:rPr lang="en-US" sz="28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ESF #8</a:t>
            </a: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 – Health &amp; Medical Services(Hospitals and the Mass Casualty Director are part of this).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59E79-9B2E-AE4D-B7C9-D068C5344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438" y="3254836"/>
            <a:ext cx="4396033" cy="3297025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3398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F408D7-AC15-D546-93F9-D754F0116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219" y="584462"/>
            <a:ext cx="7651210" cy="5910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Emergency Management Organization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270A6-3BF5-AA47-BC05-6475C0D3B3B2}"/>
              </a:ext>
            </a:extLst>
          </p:cNvPr>
          <p:cNvSpPr txBox="1"/>
          <p:nvPr/>
        </p:nvSpPr>
        <p:spPr>
          <a:xfrm>
            <a:off x="763570" y="1989054"/>
            <a:ext cx="3780149" cy="267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ESF #2 is in the </a:t>
            </a:r>
            <a:r>
              <a:rPr lang="en-US" sz="2400" b="1" i="1" dirty="0"/>
              <a:t>Logistics</a:t>
            </a:r>
            <a:r>
              <a:rPr lang="en-US" sz="2400" dirty="0"/>
              <a:t> Section/Service Branch.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ESF #8 is in the </a:t>
            </a:r>
            <a:r>
              <a:rPr lang="en-US" sz="2400" b="1" i="1" dirty="0"/>
              <a:t>Operations</a:t>
            </a:r>
            <a:r>
              <a:rPr lang="en-US" sz="2400" dirty="0"/>
              <a:t> Section/Human Services Branch.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There are 19 ESFs in the organization chart.</a:t>
            </a:r>
          </a:p>
        </p:txBody>
      </p:sp>
    </p:spTree>
    <p:extLst>
      <p:ext uri="{BB962C8B-B14F-4D97-AF65-F5344CB8AC3E}">
        <p14:creationId xmlns:p14="http://schemas.microsoft.com/office/powerpoint/2010/main" val="2649740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987DD-AC45-8E4A-A30B-2121EE3D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EOC and ARES/RACES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A24AB-51A4-AA44-9A44-C8193EF90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030" y="1381548"/>
            <a:ext cx="10792512" cy="5009823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Amateur Radio Emergency Service</a:t>
            </a:r>
            <a:r>
              <a:rPr lang="en-US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®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(ARES) consists of licensed amateurs who </a:t>
            </a:r>
            <a:r>
              <a:rPr lang="en-US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register and volunteer for communications duty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when disaster strikes.</a:t>
            </a:r>
          </a:p>
          <a:p>
            <a:r>
              <a:rPr lang="en-US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ARES is an arm of the ARRL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and has both Regional and County organizations.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We are part of the </a:t>
            </a:r>
            <a:r>
              <a:rPr lang="en-US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West Central Florida (WCF)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Section of the ARRL and  Hillsborough County ARES organizations.  Both have Emergency Coordinators.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ARES can be activated </a:t>
            </a:r>
            <a:r>
              <a:rPr lang="en-US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before, during and after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an emergency.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Radio Amateur Civil Emergency Service (RACES) is a “standby radio service” provided in the FCC Part 97.407 and relates to “</a:t>
            </a:r>
            <a:r>
              <a:rPr lang="en-US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Civil Defense and government agencies.”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RACES is usually activated only “</a:t>
            </a:r>
            <a:r>
              <a:rPr lang="en-US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during an emergency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,” not before or after.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92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2509</TotalTime>
  <Words>2459</Words>
  <Application>Microsoft Macintosh PowerPoint</Application>
  <PresentationFormat>Widescreen</PresentationFormat>
  <Paragraphs>206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Arial Narrow</vt:lpstr>
      <vt:lpstr>Calibri</vt:lpstr>
      <vt:lpstr>Calibri Light</vt:lpstr>
      <vt:lpstr>Office Theme</vt:lpstr>
      <vt:lpstr>Brandon Amateur Radio Society and The Brandon Regional Hospital</vt:lpstr>
      <vt:lpstr>Topics for Discussion</vt:lpstr>
      <vt:lpstr>Memorandum of Understanding</vt:lpstr>
      <vt:lpstr>Memorandum of Understanding</vt:lpstr>
      <vt:lpstr>The EOC and ARES/RACES</vt:lpstr>
      <vt:lpstr>The EOC and ARES/RACES</vt:lpstr>
      <vt:lpstr>The EOC and ARES/RACES</vt:lpstr>
      <vt:lpstr>Emergency Management Organization</vt:lpstr>
      <vt:lpstr>The EOC and ARES/RACES</vt:lpstr>
      <vt:lpstr>The EOC and ARES/RACES</vt:lpstr>
      <vt:lpstr>The EOC and ARES/RACES</vt:lpstr>
      <vt:lpstr>The EOC and ARES/RACES</vt:lpstr>
      <vt:lpstr>The EOC and ARES/RACES</vt:lpstr>
      <vt:lpstr>Concept of NET Operations</vt:lpstr>
      <vt:lpstr>Message Handling</vt:lpstr>
      <vt:lpstr>ICS-213</vt:lpstr>
      <vt:lpstr>NET Protocol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  <vt:lpstr>Brandon Regional Hospital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Brandon Amateur Radio Society and Brandon Regional Hospital</dc:title>
  <dc:creator>Bernard Huth</dc:creator>
  <cp:lastModifiedBy>James Moorehead</cp:lastModifiedBy>
  <cp:revision>177</cp:revision>
  <cp:lastPrinted>2018-04-11T16:17:38Z</cp:lastPrinted>
  <dcterms:created xsi:type="dcterms:W3CDTF">2018-04-05T21:09:56Z</dcterms:created>
  <dcterms:modified xsi:type="dcterms:W3CDTF">2018-05-17T18:49:53Z</dcterms:modified>
</cp:coreProperties>
</file>